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1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0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4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8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2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6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7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0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3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1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68CDB-5A3C-42E5-90A1-48EA0028C61C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E9868-E953-461B-B158-25FC065D9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6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18" y="443299"/>
            <a:ext cx="1754218" cy="178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04800"/>
            <a:ext cx="732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HL Proof</a:t>
            </a:r>
            <a:endParaRPr lang="en-US" sz="1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902711" y="62300"/>
                <a:ext cx="19918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Given: AB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1200" dirty="0" smtClean="0"/>
                  <a:t> AD and AC</a:t>
                </a:r>
                <a:r>
                  <a:rPr lang="en-US" sz="1200" u="sng" dirty="0" smtClean="0"/>
                  <a:t> | </a:t>
                </a:r>
                <a:r>
                  <a:rPr lang="en-US" sz="1200" dirty="0" smtClean="0"/>
                  <a:t> BD</a:t>
                </a:r>
              </a:p>
              <a:p>
                <a:r>
                  <a:rPr lang="en-US" sz="12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𝐵𝐶</m:t>
                    </m:r>
                    <m:r>
                      <a:rPr lang="en-US" sz="1200" b="0" i="1" smtClean="0">
                        <a:latin typeface="Cambria Math"/>
                      </a:rPr>
                      <m:t> ≅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𝐷𝐶</m:t>
                    </m:r>
                  </m:oMath>
                </a14:m>
                <a:endParaRPr lang="en-US" sz="1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711" y="62300"/>
                <a:ext cx="1991827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4734910" y="535632"/>
            <a:ext cx="0" cy="4036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73775" y="883394"/>
            <a:ext cx="3989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ight Triangle 12"/>
          <p:cNvSpPr/>
          <p:nvPr/>
        </p:nvSpPr>
        <p:spPr>
          <a:xfrm>
            <a:off x="2623943" y="1059507"/>
            <a:ext cx="228600" cy="266699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73775" y="193503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97018" y="28055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73775" y="1836957"/>
            <a:ext cx="3989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73774" y="2576022"/>
            <a:ext cx="3989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56191" y="5356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68310" y="52396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46774" y="873285"/>
            <a:ext cx="709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</a:t>
            </a:r>
            <a:r>
              <a:rPr lang="en-US" sz="1200" u="sng" dirty="0" smtClean="0"/>
              <a:t> | </a:t>
            </a:r>
            <a:r>
              <a:rPr lang="en-US" sz="1200" dirty="0" smtClean="0"/>
              <a:t> BD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866351" y="1150283"/>
            <a:ext cx="1897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&lt;ACB and &lt;ACD are right &lt;s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268310" y="873284"/>
            <a:ext cx="516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given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191301" y="1146004"/>
            <a:ext cx="670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Def</a:t>
            </a:r>
            <a:r>
              <a:rPr lang="en-US" sz="1200" dirty="0" smtClean="0"/>
              <a:t> of</a:t>
            </a:r>
            <a:r>
              <a:rPr lang="en-US" sz="1200" u="sng" dirty="0" smtClean="0"/>
              <a:t> |</a:t>
            </a:r>
            <a:endParaRPr lang="en-US" sz="12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877790" y="1375292"/>
                <a:ext cx="15377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𝐴𝐶𝐵</m:t>
                    </m:r>
                  </m:oMath>
                </a14:m>
                <a:r>
                  <a:rPr lang="en-US" sz="1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𝐴𝐶𝐷</m:t>
                    </m:r>
                  </m:oMath>
                </a14:m>
                <a:r>
                  <a:rPr lang="en-US" sz="1200" dirty="0" smtClean="0"/>
                  <a:t> are </a:t>
                </a:r>
              </a:p>
              <a:p>
                <a:r>
                  <a:rPr lang="en-US" sz="1200" dirty="0" smtClean="0"/>
                  <a:t>right triangles</a:t>
                </a:r>
                <a:endParaRPr lang="en-US" sz="12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790" y="1375292"/>
                <a:ext cx="153772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118120" y="1427282"/>
            <a:ext cx="1445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Right triangles have </a:t>
            </a:r>
          </a:p>
          <a:p>
            <a:r>
              <a:rPr lang="en-US" sz="1200" dirty="0"/>
              <a:t>r</a:t>
            </a:r>
            <a:r>
              <a:rPr lang="en-US" sz="1200" dirty="0" smtClean="0"/>
              <a:t>ight angles</a:t>
            </a:r>
            <a:endParaRPr lang="en-US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127987" y="1981200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AB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1200" dirty="0" smtClean="0"/>
                  <a:t> AD</a:t>
                </a:r>
                <a:endParaRPr lang="en-US" sz="12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987" y="1981200"/>
                <a:ext cx="728084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319702" y="2027366"/>
            <a:ext cx="516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given</a:t>
            </a:r>
            <a:endParaRPr lang="en-US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128115" y="2809774"/>
                <a:ext cx="7466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AC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1200" dirty="0" smtClean="0"/>
                  <a:t> AC </a:t>
                </a:r>
                <a:endParaRPr lang="en-US" sz="12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115" y="2809774"/>
                <a:ext cx="746615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118119" y="2851666"/>
            <a:ext cx="1322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Reflexive Property</a:t>
            </a:r>
            <a:endParaRPr lang="en-US" sz="12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569782" y="3426767"/>
            <a:ext cx="39899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Isosceles Triangle 35"/>
          <p:cNvSpPr/>
          <p:nvPr/>
        </p:nvSpPr>
        <p:spPr>
          <a:xfrm>
            <a:off x="2583590" y="3643700"/>
            <a:ext cx="319121" cy="381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3011897" y="3695700"/>
                <a:ext cx="12695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 ≅ ∆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𝐴𝐷𝐶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897" y="3695700"/>
                <a:ext cx="126951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418495" y="3704252"/>
            <a:ext cx="1244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HL</a:t>
            </a:r>
            <a:endParaRPr lang="en-US" sz="1200" dirty="0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2" y="4724400"/>
            <a:ext cx="2555171" cy="172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3001387" y="4953000"/>
                <a:ext cx="31101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Given:</a:t>
                </a:r>
                <a:r>
                  <a:rPr lang="en-US" sz="1200" dirty="0" smtClean="0"/>
                  <a:t> AC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1200" dirty="0" smtClean="0"/>
                  <a:t> </a:t>
                </a:r>
                <a:r>
                  <a:rPr lang="en-US" sz="1200" dirty="0" smtClean="0"/>
                  <a:t>ZY</a:t>
                </a:r>
                <a:r>
                  <a:rPr lang="en-US" sz="1200" dirty="0" smtClean="0"/>
                  <a:t> </a:t>
                </a:r>
                <a:r>
                  <a:rPr lang="en-US" sz="1200" dirty="0" smtClean="0"/>
                  <a:t>, AB</a:t>
                </a:r>
                <a:r>
                  <a:rPr lang="en-US" sz="1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≅ </m:t>
                    </m:r>
                  </m:oMath>
                </a14:m>
                <a:r>
                  <a:rPr lang="en-US" sz="1200" dirty="0" smtClean="0"/>
                  <a:t>ZX, AC</a:t>
                </a:r>
                <a:r>
                  <a:rPr lang="en-US" sz="1200" u="sng" dirty="0" smtClean="0"/>
                  <a:t> </a:t>
                </a:r>
                <a:r>
                  <a:rPr lang="en-US" sz="1200" u="sng" dirty="0" smtClean="0"/>
                  <a:t>| </a:t>
                </a:r>
                <a:r>
                  <a:rPr lang="en-US" sz="1200" dirty="0" smtClean="0"/>
                  <a:t> </a:t>
                </a:r>
                <a:r>
                  <a:rPr lang="en-US" sz="1200" dirty="0" smtClean="0"/>
                  <a:t>CB and</a:t>
                </a:r>
                <a:r>
                  <a:rPr lang="en-US" sz="1200" dirty="0" smtClean="0"/>
                  <a:t> ZY</a:t>
                </a:r>
                <a:r>
                  <a:rPr lang="en-US" sz="1200" u="sng" dirty="0" smtClean="0"/>
                  <a:t> | </a:t>
                </a:r>
                <a:r>
                  <a:rPr lang="en-US" sz="1200" dirty="0" smtClean="0"/>
                  <a:t> XY</a:t>
                </a:r>
                <a:endParaRPr lang="en-US" sz="1200" dirty="0" smtClean="0"/>
              </a:p>
              <a:p>
                <a:r>
                  <a:rPr lang="en-US" sz="1200" dirty="0" smtClean="0"/>
                  <a:t>Prove</a:t>
                </a:r>
                <a:r>
                  <a:rPr lang="en-US" sz="1200" dirty="0" smtClean="0"/>
                  <a:t>: &lt;Z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1200" dirty="0" smtClean="0"/>
                  <a:t> &lt;A</a:t>
                </a:r>
                <a:endParaRPr lang="en-US" sz="12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387" y="4953000"/>
                <a:ext cx="3110147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69782" y="4191000"/>
            <a:ext cx="40927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3290723" y="4281100"/>
                <a:ext cx="8575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𝐵𝐶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 ≅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𝐷𝐶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723" y="4281100"/>
                <a:ext cx="85754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5268310" y="4281100"/>
            <a:ext cx="583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CPCTC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43544" y="58174"/>
            <a:ext cx="27126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Name____________________________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4796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26" y="43317"/>
            <a:ext cx="2703374" cy="176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429000" y="228600"/>
                <a:ext cx="27192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Given: SL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1200" dirty="0" smtClean="0"/>
                  <a:t> EM and ES</a:t>
                </a:r>
                <a:r>
                  <a:rPr lang="en-US" sz="1200" u="sng" dirty="0" smtClean="0"/>
                  <a:t> | </a:t>
                </a:r>
                <a:r>
                  <a:rPr lang="en-US" sz="1200" dirty="0" smtClean="0"/>
                  <a:t>SL and LM</a:t>
                </a:r>
                <a:r>
                  <a:rPr lang="en-US" sz="1200" u="sng" dirty="0" smtClean="0"/>
                  <a:t> | </a:t>
                </a:r>
                <a:r>
                  <a:rPr lang="en-US" sz="1200" dirty="0" smtClean="0"/>
                  <a:t>EM</a:t>
                </a:r>
              </a:p>
              <a:p>
                <a:r>
                  <a:rPr lang="en-US" sz="12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 ≅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𝑀𝐿</m:t>
                    </m:r>
                  </m:oMath>
                </a14:m>
                <a:endParaRPr lang="en-US" sz="1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28600"/>
                <a:ext cx="271927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24"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0" y="44196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4572000"/>
            <a:ext cx="2835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Given: AB</a:t>
            </a:r>
            <a:r>
              <a:rPr lang="en-US" sz="1200" u="sng" dirty="0" smtClean="0"/>
              <a:t> | </a:t>
            </a:r>
            <a:r>
              <a:rPr lang="en-US" sz="1200" dirty="0" smtClean="0"/>
              <a:t>BD and CD</a:t>
            </a:r>
            <a:r>
              <a:rPr lang="en-US" sz="1200" u="sng" dirty="0" smtClean="0"/>
              <a:t> | </a:t>
            </a:r>
            <a:r>
              <a:rPr lang="en-US" sz="1200" dirty="0" smtClean="0"/>
              <a:t>DB. AC bisects BD</a:t>
            </a:r>
          </a:p>
          <a:p>
            <a:r>
              <a:rPr lang="en-US" sz="1200" dirty="0" smtClean="0"/>
              <a:t>Prove:</a:t>
            </a:r>
            <a:endParaRPr lang="en-US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524375" y="4756666"/>
                <a:ext cx="9944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&lt;</m:t>
                    </m:r>
                    <m:r>
                      <a:rPr lang="en-US" sz="1200" b="0" i="1" smtClean="0">
                        <a:latin typeface="Cambria Math"/>
                      </a:rPr>
                      <m:t>𝐴</m:t>
                    </m:r>
                    <m:r>
                      <a:rPr lang="en-US" sz="1200" b="0" i="1" smtClean="0">
                        <a:latin typeface="Cambria Math"/>
                      </a:rPr>
                      <m:t> ≅ &lt;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sz="1200" dirty="0" smtClean="0"/>
                  <a:t>  </a:t>
                </a:r>
                <a:endParaRPr lang="en-US" sz="12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375" y="4756666"/>
                <a:ext cx="994439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0" y="4079171"/>
            <a:ext cx="2028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HL – CAREFUL!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4626" y="5257800"/>
            <a:ext cx="14841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44626" y="4572000"/>
            <a:ext cx="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828800" y="5257800"/>
            <a:ext cx="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4626" y="4572000"/>
            <a:ext cx="1484174" cy="1371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177" y="4485289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95360" y="52578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687735" y="5948091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828800" y="503366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949496" y="4985292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95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142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Shultis, Rebecca</cp:lastModifiedBy>
  <cp:revision>5</cp:revision>
  <cp:lastPrinted>2014-03-10T14:32:14Z</cp:lastPrinted>
  <dcterms:created xsi:type="dcterms:W3CDTF">2014-03-09T03:13:24Z</dcterms:created>
  <dcterms:modified xsi:type="dcterms:W3CDTF">2014-03-10T19:40:03Z</dcterms:modified>
</cp:coreProperties>
</file>